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Milne" userId="eff4e93d-c8ec-466f-b357-7ac847f3bb9b" providerId="ADAL" clId="{7EAF3F1B-80AA-4EA0-94B7-D26AAB34D1D7}"/>
    <pc:docChg chg="undo custSel modSld">
      <pc:chgData name="Michelle Milne" userId="eff4e93d-c8ec-466f-b357-7ac847f3bb9b" providerId="ADAL" clId="{7EAF3F1B-80AA-4EA0-94B7-D26AAB34D1D7}" dt="2022-04-08T10:03:20.939" v="73" actId="20577"/>
      <pc:docMkLst>
        <pc:docMk/>
      </pc:docMkLst>
      <pc:sldChg chg="modSp mod">
        <pc:chgData name="Michelle Milne" userId="eff4e93d-c8ec-466f-b357-7ac847f3bb9b" providerId="ADAL" clId="{7EAF3F1B-80AA-4EA0-94B7-D26AAB34D1D7}" dt="2022-04-08T10:02:48.525" v="18" actId="2711"/>
        <pc:sldMkLst>
          <pc:docMk/>
          <pc:sldMk cId="4224333239" sldId="258"/>
        </pc:sldMkLst>
        <pc:graphicFrameChg chg="modGraphic">
          <ac:chgData name="Michelle Milne" userId="eff4e93d-c8ec-466f-b357-7ac847f3bb9b" providerId="ADAL" clId="{7EAF3F1B-80AA-4EA0-94B7-D26AAB34D1D7}" dt="2022-04-08T10:02:48.525" v="18" actId="2711"/>
          <ac:graphicFrameMkLst>
            <pc:docMk/>
            <pc:sldMk cId="4224333239" sldId="258"/>
            <ac:graphicFrameMk id="2" creationId="{9381A697-91CC-4CD6-9BAE-E68FAA6A02A9}"/>
          </ac:graphicFrameMkLst>
        </pc:graphicFrameChg>
      </pc:sldChg>
      <pc:sldChg chg="modSp mod">
        <pc:chgData name="Michelle Milne" userId="eff4e93d-c8ec-466f-b357-7ac847f3bb9b" providerId="ADAL" clId="{7EAF3F1B-80AA-4EA0-94B7-D26AAB34D1D7}" dt="2022-04-08T10:03:20.939" v="73" actId="20577"/>
        <pc:sldMkLst>
          <pc:docMk/>
          <pc:sldMk cId="2851917607" sldId="259"/>
        </pc:sldMkLst>
        <pc:graphicFrameChg chg="modGraphic">
          <ac:chgData name="Michelle Milne" userId="eff4e93d-c8ec-466f-b357-7ac847f3bb9b" providerId="ADAL" clId="{7EAF3F1B-80AA-4EA0-94B7-D26AAB34D1D7}" dt="2022-04-08T10:03:20.939" v="73" actId="20577"/>
          <ac:graphicFrameMkLst>
            <pc:docMk/>
            <pc:sldMk cId="2851917607" sldId="259"/>
            <ac:graphicFrameMk id="4" creationId="{C3CB85B7-80D7-4D87-B64D-5C1BD181FA7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F196-7770-41AF-9CFE-EC1E353AB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26068-FEA2-46AE-8614-5A31F4E31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638C2-0977-42A6-B4D4-BE2A707A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CDD7A-A792-496C-B3C3-DD008D793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E1B17-333F-497F-8AF3-07B33008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6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123F6-D564-4EE7-80D5-0B879633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870AD-6C06-43B5-B7BD-A54ADE4E1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9C736-E16F-4092-8A52-B4B853D75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8614D-E025-496B-AE13-B01F1D83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499C-F67F-4051-A92E-2CFE230F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4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26C098-7502-47BD-93FD-B1F5052E4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16843-B5F9-46E1-B0D8-215C032A4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58671-496E-4E48-BDAB-7299C4CA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D0719-5B9B-4BE9-BCA9-8DAA91FA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55DE2-EDCD-499B-858B-24C998E9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44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8AA3A-56A3-4186-966F-9127FF0BB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DD418-DF2E-4B45-8644-E467ADDAF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B4B5F-333C-454B-8F89-BEE2CEAB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E746A-B34B-4F95-A3CC-0A1B23F1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CECE8-AD59-43EF-9F32-D151F04B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0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E092-08FD-4AF5-A8B2-9AFA29914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2D033-92C2-4E6B-A9E3-C3CB7AD58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62B35-8D1F-4FA5-920B-2A8F5D90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ACC68-F125-4BDE-A90E-29D6A81F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6B5CC-D78C-4B29-B066-7E8071E6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3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459E-2A86-43C1-A38F-F5293B71C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C4293-3726-4788-B349-F67AE98B0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4BBD9-E5E4-4C12-92E5-ADD58BED7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D2132-A73F-474B-B528-B08E8537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4D89C-C311-4FB5-A93F-03777A00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3649A-B187-4610-A5D8-BC8D4081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8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79CF-F0B0-4B8B-B484-61DF7CF14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769C8-8DBC-4D65-9800-A7226D6C4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8B7CF-1FED-4685-976E-43959E11B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DE0CF0-962C-4504-AA14-17F41EAD5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F5336-7FF5-4D61-8155-13358AB63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C8E1A0-A985-4967-A712-24CC0710B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10CB74-DC78-42EA-8BE8-4BEBDC48E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79981-3714-4DA7-8320-F35FFD36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46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AF065-D12F-4BCC-8FC7-F40F20A7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5AC7-77F9-40B9-B3CE-A4C69417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CC45A-3E8C-4B63-9ADA-D494626B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D7FD2-350C-4119-96BD-B40315A7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71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0C97F-134A-4B24-82F5-2E82D79D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EC776-BB52-4032-81DD-5F11DF453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877EC-C78A-4F60-BB02-9AECCC68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1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9B63B-47D6-42C4-99B9-3C32669EA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136C6-B5D6-4210-A55D-77E3B68EA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2BB1B-2437-45C5-8E1C-74F3C889E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3B4E8-6795-4E15-8685-0CF8C389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6C276-B604-4F80-9A85-0832638C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1CD9F-62AA-4C24-9BAF-48C95A2F6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00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1CBD-F18B-4C33-8712-C6A1C3388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8F731-5B25-4E70-A8E2-3D442E4EF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31882-A377-4452-8736-F54B00708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5FA0F-925D-45C0-BC70-2B404873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297F1-DC08-473C-B5F4-0C96FB49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DC08A-9163-4AD0-AD8A-BAB45CCE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95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946D13-376D-49B6-8887-29220BF5B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59764-4484-4757-9E89-1815F8D03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FE4EC-0FE4-4F90-9E25-FD57C0355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C886-3BE4-41CF-BB4B-ECC81D590CE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5162D-B15E-41D3-8BF4-82538A15E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FCF1B-A910-4EF7-BCF1-05D8F9EFF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FA9C-3A37-43CF-9EC0-3E6ABF6FD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71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stomersservicemanagement@aberdeenshire.gov.uk" TargetMode="External"/><Relationship Id="rId2" Type="http://schemas.openxmlformats.org/officeDocument/2006/relationships/hyperlink" Target="https://www.aberdeenshire.gov.uk/contact-us/reach-a-council-office/#servic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berdeenshire.gov.uk/contact-us/contact-by-phon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deenshire.gov.uk/contact-us/have-your-say/have-your-say-guide/" TargetMode="External"/><Relationship Id="rId2" Type="http://schemas.openxmlformats.org/officeDocument/2006/relationships/hyperlink" Target="https://www.spso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eedback.team@aberdeenshire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0B99E60-C5BD-43CF-A561-372026365A44}"/>
              </a:ext>
            </a:extLst>
          </p:cNvPr>
          <p:cNvSpPr/>
          <p:nvPr/>
        </p:nvSpPr>
        <p:spPr>
          <a:xfrm>
            <a:off x="3478060" y="2916255"/>
            <a:ext cx="5235879" cy="1180686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002060"/>
                </a:solidFill>
              </a:rPr>
              <a:t>Customer Services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923A89-8F26-4A01-8EC9-B014A4DEFA51}"/>
              </a:ext>
            </a:extLst>
          </p:cNvPr>
          <p:cNvGrpSpPr/>
          <p:nvPr/>
        </p:nvGrpSpPr>
        <p:grpSpPr>
          <a:xfrm>
            <a:off x="1182149" y="536896"/>
            <a:ext cx="9827702" cy="2114026"/>
            <a:chOff x="1107346" y="503340"/>
            <a:chExt cx="9827702" cy="2114026"/>
          </a:xfrm>
        </p:grpSpPr>
        <p:sp>
          <p:nvSpPr>
            <p:cNvPr id="7" name="Flowchart: Off-page Connector 6">
              <a:extLst>
                <a:ext uri="{FF2B5EF4-FFF2-40B4-BE49-F238E27FC236}">
                  <a16:creationId xmlns:a16="http://schemas.microsoft.com/office/drawing/2014/main" id="{7739A80F-5F5B-414B-B90D-A8AB9C4DC16E}"/>
                </a:ext>
              </a:extLst>
            </p:cNvPr>
            <p:cNvSpPr/>
            <p:nvPr/>
          </p:nvSpPr>
          <p:spPr>
            <a:xfrm>
              <a:off x="1107346" y="503340"/>
              <a:ext cx="2147582" cy="2114026"/>
            </a:xfrm>
            <a:prstGeom prst="flowChartOffpageConnector">
              <a:avLst/>
            </a:prstGeom>
            <a:noFill/>
            <a:ln w="28575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Role</a:t>
              </a:r>
            </a:p>
            <a:p>
              <a:pPr algn="ctr"/>
              <a:endPara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Customer Services is the first point of contact for customers looking to request  or pay for Council services and report issues. </a:t>
              </a:r>
            </a:p>
          </p:txBody>
        </p:sp>
        <p:sp>
          <p:nvSpPr>
            <p:cNvPr id="8" name="Flowchart: Off-page Connector 7">
              <a:extLst>
                <a:ext uri="{FF2B5EF4-FFF2-40B4-BE49-F238E27FC236}">
                  <a16:creationId xmlns:a16="http://schemas.microsoft.com/office/drawing/2014/main" id="{132FA0B6-FBC0-4214-8DC4-850BDB1BED99}"/>
                </a:ext>
              </a:extLst>
            </p:cNvPr>
            <p:cNvSpPr/>
            <p:nvPr/>
          </p:nvSpPr>
          <p:spPr>
            <a:xfrm>
              <a:off x="3667386" y="503340"/>
              <a:ext cx="2147582" cy="2114026"/>
            </a:xfrm>
            <a:prstGeom prst="flowChartOffpageConnector">
              <a:avLst/>
            </a:prstGeom>
            <a:noFill/>
            <a:ln w="28575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Where We Work</a:t>
              </a:r>
            </a:p>
            <a:p>
              <a:pPr algn="ctr"/>
              <a:endPara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Staff are based all across Aberdeenshire, working in local </a:t>
              </a:r>
              <a:r>
                <a:rPr lang="en-GB" sz="11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Service Points</a:t>
              </a:r>
              <a:r>
                <a:rPr lang="en-GB" sz="11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on the phone and on webchat queries. </a:t>
              </a:r>
            </a:p>
          </p:txBody>
        </p:sp>
        <p:sp>
          <p:nvSpPr>
            <p:cNvPr id="9" name="Flowchart: Off-page Connector 8">
              <a:extLst>
                <a:ext uri="{FF2B5EF4-FFF2-40B4-BE49-F238E27FC236}">
                  <a16:creationId xmlns:a16="http://schemas.microsoft.com/office/drawing/2014/main" id="{6A1748AD-5EEB-4DAE-A60A-434D1CC9F15F}"/>
                </a:ext>
              </a:extLst>
            </p:cNvPr>
            <p:cNvSpPr/>
            <p:nvPr/>
          </p:nvSpPr>
          <p:spPr>
            <a:xfrm>
              <a:off x="6227426" y="503340"/>
              <a:ext cx="2147582" cy="2114026"/>
            </a:xfrm>
            <a:prstGeom prst="flowChartOffpageConnector">
              <a:avLst/>
            </a:prstGeom>
            <a:noFill/>
            <a:ln w="28575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We Do</a:t>
              </a:r>
            </a:p>
            <a:p>
              <a:pPr algn="ctr"/>
              <a:endPara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 aim to solve queries at the first point of contact. Where this is not possible we escalate to the relevant service to resolve.</a:t>
              </a:r>
            </a:p>
          </p:txBody>
        </p:sp>
        <p:sp>
          <p:nvSpPr>
            <p:cNvPr id="10" name="Flowchart: Off-page Connector 9">
              <a:extLst>
                <a:ext uri="{FF2B5EF4-FFF2-40B4-BE49-F238E27FC236}">
                  <a16:creationId xmlns:a16="http://schemas.microsoft.com/office/drawing/2014/main" id="{0FA40226-3705-4D78-AF51-246BA7C4A7CF}"/>
                </a:ext>
              </a:extLst>
            </p:cNvPr>
            <p:cNvSpPr/>
            <p:nvPr/>
          </p:nvSpPr>
          <p:spPr>
            <a:xfrm>
              <a:off x="8787466" y="503340"/>
              <a:ext cx="2147582" cy="2114026"/>
            </a:xfrm>
            <a:prstGeom prst="flowChartOffpageConnector">
              <a:avLst/>
            </a:prstGeom>
            <a:noFill/>
            <a:ln w="28575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You Need Us</a:t>
              </a:r>
            </a:p>
            <a:p>
              <a:pPr algn="ctr"/>
              <a:endParaRPr lang="en-GB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 Manager is Michelle Milne.  Team Leaders are Caroline O’Shaughnessy and Dave Anderson. Email address:-  </a:t>
              </a:r>
              <a:r>
                <a:rPr lang="en-GB" sz="11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customersservicemanagement@aberdeenshire.gov.uk</a:t>
              </a:r>
              <a:r>
                <a:rPr lang="en-GB" sz="11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F488349E-0769-4D5F-87AC-BFC7CA5C6C51}"/>
              </a:ext>
            </a:extLst>
          </p:cNvPr>
          <p:cNvSpPr/>
          <p:nvPr/>
        </p:nvSpPr>
        <p:spPr>
          <a:xfrm>
            <a:off x="683007" y="3434187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Tax</a:t>
            </a: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5574F806-C175-4494-8CC6-0490EFC12D81}"/>
              </a:ext>
            </a:extLst>
          </p:cNvPr>
          <p:cNvSpPr/>
          <p:nvPr/>
        </p:nvSpPr>
        <p:spPr>
          <a:xfrm>
            <a:off x="794383" y="4092247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</a:p>
        </p:txBody>
      </p:sp>
      <p:sp>
        <p:nvSpPr>
          <p:cNvPr id="14" name="Flowchart: Terminator 13">
            <a:extLst>
              <a:ext uri="{FF2B5EF4-FFF2-40B4-BE49-F238E27FC236}">
                <a16:creationId xmlns:a16="http://schemas.microsoft.com/office/drawing/2014/main" id="{2786FDEA-16BD-44D1-915C-7FB2BE6F863D}"/>
              </a:ext>
            </a:extLst>
          </p:cNvPr>
          <p:cNvSpPr/>
          <p:nvPr/>
        </p:nvSpPr>
        <p:spPr>
          <a:xfrm>
            <a:off x="1076588" y="4750307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Roads</a:t>
            </a:r>
          </a:p>
        </p:txBody>
      </p:sp>
      <p:sp>
        <p:nvSpPr>
          <p:cNvPr id="15" name="Flowchart: Terminator 14">
            <a:extLst>
              <a:ext uri="{FF2B5EF4-FFF2-40B4-BE49-F238E27FC236}">
                <a16:creationId xmlns:a16="http://schemas.microsoft.com/office/drawing/2014/main" id="{41E21F46-9E73-4141-8648-6943B8020EBC}"/>
              </a:ext>
            </a:extLst>
          </p:cNvPr>
          <p:cNvSpPr/>
          <p:nvPr/>
        </p:nvSpPr>
        <p:spPr>
          <a:xfrm>
            <a:off x="1285619" y="5408367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en-GB" sz="1400" b="1" dirty="0">
                <a:solidFill>
                  <a:srgbClr val="002060"/>
                </a:solidFill>
              </a:rPr>
              <a:t> Care</a:t>
            </a:r>
          </a:p>
        </p:txBody>
      </p:sp>
      <p:sp>
        <p:nvSpPr>
          <p:cNvPr id="16" name="Flowchart: Terminator 15">
            <a:extLst>
              <a:ext uri="{FF2B5EF4-FFF2-40B4-BE49-F238E27FC236}">
                <a16:creationId xmlns:a16="http://schemas.microsoft.com/office/drawing/2014/main" id="{BCA5F12D-10BF-4DD4-8319-6A40928DB0DC}"/>
              </a:ext>
            </a:extLst>
          </p:cNvPr>
          <p:cNvSpPr/>
          <p:nvPr/>
        </p:nvSpPr>
        <p:spPr>
          <a:xfrm>
            <a:off x="9823504" y="3434187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</a:p>
        </p:txBody>
      </p:sp>
      <p:sp>
        <p:nvSpPr>
          <p:cNvPr id="17" name="Flowchart: Terminator 16">
            <a:extLst>
              <a:ext uri="{FF2B5EF4-FFF2-40B4-BE49-F238E27FC236}">
                <a16:creationId xmlns:a16="http://schemas.microsoft.com/office/drawing/2014/main" id="{D6593246-3D2E-4802-896B-5FB390037269}"/>
              </a:ext>
            </a:extLst>
          </p:cNvPr>
          <p:cNvSpPr/>
          <p:nvPr/>
        </p:nvSpPr>
        <p:spPr>
          <a:xfrm>
            <a:off x="9712127" y="4092247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sp>
        <p:nvSpPr>
          <p:cNvPr id="19" name="Flowchart: Terminator 18">
            <a:extLst>
              <a:ext uri="{FF2B5EF4-FFF2-40B4-BE49-F238E27FC236}">
                <a16:creationId xmlns:a16="http://schemas.microsoft.com/office/drawing/2014/main" id="{32FA2BC8-1C93-4C9A-B610-274C86710526}"/>
              </a:ext>
            </a:extLst>
          </p:cNvPr>
          <p:cNvSpPr/>
          <p:nvPr/>
        </p:nvSpPr>
        <p:spPr>
          <a:xfrm>
            <a:off x="9220892" y="5408367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en-GB" sz="1400" b="1" dirty="0">
                <a:solidFill>
                  <a:srgbClr val="002060"/>
                </a:solidFill>
              </a:rPr>
              <a:t> Enquiries</a:t>
            </a:r>
          </a:p>
        </p:txBody>
      </p:sp>
      <p:sp>
        <p:nvSpPr>
          <p:cNvPr id="20" name="Flowchart: Terminator 19">
            <a:extLst>
              <a:ext uri="{FF2B5EF4-FFF2-40B4-BE49-F238E27FC236}">
                <a16:creationId xmlns:a16="http://schemas.microsoft.com/office/drawing/2014/main" id="{7D63B20A-FDD3-4F5B-A534-D5F3D836EA6A}"/>
              </a:ext>
            </a:extLst>
          </p:cNvPr>
          <p:cNvSpPr/>
          <p:nvPr/>
        </p:nvSpPr>
        <p:spPr>
          <a:xfrm>
            <a:off x="7161749" y="4479539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</a:p>
        </p:txBody>
      </p:sp>
      <p:sp>
        <p:nvSpPr>
          <p:cNvPr id="21" name="Flowchart: Terminator 20">
            <a:extLst>
              <a:ext uri="{FF2B5EF4-FFF2-40B4-BE49-F238E27FC236}">
                <a16:creationId xmlns:a16="http://schemas.microsoft.com/office/drawing/2014/main" id="{BD0CA007-0F54-4899-A378-CC9A90638806}"/>
              </a:ext>
            </a:extLst>
          </p:cNvPr>
          <p:cNvSpPr/>
          <p:nvPr/>
        </p:nvSpPr>
        <p:spPr>
          <a:xfrm>
            <a:off x="9429923" y="4750307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GB" sz="1400" b="1" dirty="0">
                <a:solidFill>
                  <a:srgbClr val="002060"/>
                </a:solidFill>
              </a:rPr>
              <a:t> Verification</a:t>
            </a:r>
          </a:p>
        </p:txBody>
      </p:sp>
      <p:sp>
        <p:nvSpPr>
          <p:cNvPr id="23" name="Flowchart: Terminator 22">
            <a:extLst>
              <a:ext uri="{FF2B5EF4-FFF2-40B4-BE49-F238E27FC236}">
                <a16:creationId xmlns:a16="http://schemas.microsoft.com/office/drawing/2014/main" id="{EDE4C7E0-50A8-484F-941E-CCBE813DA1DA}"/>
              </a:ext>
            </a:extLst>
          </p:cNvPr>
          <p:cNvSpPr/>
          <p:nvPr/>
        </p:nvSpPr>
        <p:spPr>
          <a:xfrm>
            <a:off x="3344758" y="4479539"/>
            <a:ext cx="1685489" cy="431082"/>
          </a:xfrm>
          <a:prstGeom prst="flowChartTerminator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8A6591-B8FD-47F3-8CB9-3682BB1D7FBD}"/>
              </a:ext>
            </a:extLst>
          </p:cNvPr>
          <p:cNvSpPr/>
          <p:nvPr/>
        </p:nvSpPr>
        <p:spPr>
          <a:xfrm>
            <a:off x="3378732" y="5724301"/>
            <a:ext cx="5235879" cy="43108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Contact numbers to reach our services can be found here</a:t>
            </a:r>
            <a:endParaRPr lang="en-GB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381A697-91CC-4CD6-9BAE-E68FAA6A0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31724"/>
              </p:ext>
            </p:extLst>
          </p:nvPr>
        </p:nvGraphicFramePr>
        <p:xfrm>
          <a:off x="1187118" y="1058778"/>
          <a:ext cx="9857868" cy="488482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42978">
                  <a:extLst>
                    <a:ext uri="{9D8B030D-6E8A-4147-A177-3AD203B41FA5}">
                      <a16:colId xmlns:a16="http://schemas.microsoft.com/office/drawing/2014/main" val="3158804317"/>
                    </a:ext>
                  </a:extLst>
                </a:gridCol>
                <a:gridCol w="1642978">
                  <a:extLst>
                    <a:ext uri="{9D8B030D-6E8A-4147-A177-3AD203B41FA5}">
                      <a16:colId xmlns:a16="http://schemas.microsoft.com/office/drawing/2014/main" val="2386385679"/>
                    </a:ext>
                  </a:extLst>
                </a:gridCol>
                <a:gridCol w="1642978">
                  <a:extLst>
                    <a:ext uri="{9D8B030D-6E8A-4147-A177-3AD203B41FA5}">
                      <a16:colId xmlns:a16="http://schemas.microsoft.com/office/drawing/2014/main" val="3985504209"/>
                    </a:ext>
                  </a:extLst>
                </a:gridCol>
                <a:gridCol w="1642978">
                  <a:extLst>
                    <a:ext uri="{9D8B030D-6E8A-4147-A177-3AD203B41FA5}">
                      <a16:colId xmlns:a16="http://schemas.microsoft.com/office/drawing/2014/main" val="2526812686"/>
                    </a:ext>
                  </a:extLst>
                </a:gridCol>
                <a:gridCol w="1642978">
                  <a:extLst>
                    <a:ext uri="{9D8B030D-6E8A-4147-A177-3AD203B41FA5}">
                      <a16:colId xmlns:a16="http://schemas.microsoft.com/office/drawing/2014/main" val="3992207834"/>
                    </a:ext>
                  </a:extLst>
                </a:gridCol>
                <a:gridCol w="1642978">
                  <a:extLst>
                    <a:ext uri="{9D8B030D-6E8A-4147-A177-3AD203B41FA5}">
                      <a16:colId xmlns:a16="http://schemas.microsoft.com/office/drawing/2014/main" val="385694320"/>
                    </a:ext>
                  </a:extLst>
                </a:gridCol>
              </a:tblGrid>
              <a:tr h="452309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Council Tax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Housing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Roads/ Landscape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Waste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General Enquiries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Education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036828"/>
                  </a:ext>
                </a:extLst>
              </a:tr>
              <a:tr h="4432513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of Address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Tenancy Change Forms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Forms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of Circumstances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Payments/ payment arrangements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up Direct Debits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Water/Sewerage queries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 housing repairs and any repeat queries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rent payments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Housing rent balance enquiries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Apply for a council property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 list enquiries for a council property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property upgrade enquiries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Garden maintenance enquiries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Tenancy enquiries/changes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 street lighting faults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road defects (e.g. potholes/ surfacing/road signage etc.) and any repeat enquiries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maintenance (e.g. requesting gritters/grit bins requests)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 Services (e.g. road verges)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road issues (e.g. Oil spillages, trees on road)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missed collections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new bins/ compost containers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a special uplift of bulky items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 for new containers and special uplifts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Advise collection dates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fly tipping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abandoned vehicles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any waste issues in public areas e.g. sharps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public convenience issues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for all Council employees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 Badge applications, renewals and enquiries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Entitlement Cards applications, renewals and enquiries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Lair Ornamentation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feedback – Have Your Say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other Council enquiries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Meal Enquiries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 up new accounts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 with accounts that are locked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passwords for accounts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 solving with log in issues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3014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EACA01-C74A-4FBE-A7D3-FF5F0EFE35F3}"/>
              </a:ext>
            </a:extLst>
          </p:cNvPr>
          <p:cNvSpPr txBox="1"/>
          <p:nvPr/>
        </p:nvSpPr>
        <p:spPr>
          <a:xfrm>
            <a:off x="1187118" y="225052"/>
            <a:ext cx="7784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Information on Specific Services Provided</a:t>
            </a:r>
          </a:p>
        </p:txBody>
      </p:sp>
    </p:spTree>
    <p:extLst>
      <p:ext uri="{BB962C8B-B14F-4D97-AF65-F5344CB8AC3E}">
        <p14:creationId xmlns:p14="http://schemas.microsoft.com/office/powerpoint/2010/main" val="422433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C3CB85B7-80D7-4D87-B64D-5C1BD181F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59267"/>
              </p:ext>
            </p:extLst>
          </p:nvPr>
        </p:nvGraphicFramePr>
        <p:xfrm>
          <a:off x="1311440" y="934260"/>
          <a:ext cx="9817770" cy="492758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998205">
                  <a:extLst>
                    <a:ext uri="{9D8B030D-6E8A-4147-A177-3AD203B41FA5}">
                      <a16:colId xmlns:a16="http://schemas.microsoft.com/office/drawing/2014/main" val="3293515839"/>
                    </a:ext>
                  </a:extLst>
                </a:gridCol>
                <a:gridCol w="1928903">
                  <a:extLst>
                    <a:ext uri="{9D8B030D-6E8A-4147-A177-3AD203B41FA5}">
                      <a16:colId xmlns:a16="http://schemas.microsoft.com/office/drawing/2014/main" val="3992207834"/>
                    </a:ext>
                  </a:extLst>
                </a:gridCol>
                <a:gridCol w="1963554">
                  <a:extLst>
                    <a:ext uri="{9D8B030D-6E8A-4147-A177-3AD203B41FA5}">
                      <a16:colId xmlns:a16="http://schemas.microsoft.com/office/drawing/2014/main" val="1525593627"/>
                    </a:ext>
                  </a:extLst>
                </a:gridCol>
                <a:gridCol w="1963554">
                  <a:extLst>
                    <a:ext uri="{9D8B030D-6E8A-4147-A177-3AD203B41FA5}">
                      <a16:colId xmlns:a16="http://schemas.microsoft.com/office/drawing/2014/main" val="757656500"/>
                    </a:ext>
                  </a:extLst>
                </a:gridCol>
                <a:gridCol w="1963554">
                  <a:extLst>
                    <a:ext uri="{9D8B030D-6E8A-4147-A177-3AD203B41FA5}">
                      <a16:colId xmlns:a16="http://schemas.microsoft.com/office/drawing/2014/main" val="528730559"/>
                    </a:ext>
                  </a:extLst>
                </a:gridCol>
              </a:tblGrid>
              <a:tr h="456269"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Social Care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Payments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ID/Evidence Verification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</a:rPr>
                        <a:t>Other</a:t>
                      </a:r>
                      <a:endParaRPr lang="en-GB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036828"/>
                  </a:ext>
                </a:extLst>
              </a:tr>
              <a:tr h="4471320"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Occupational Therapy</a:t>
                      </a:r>
                      <a:endParaRPr lang="en-GB" sz="12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Referrals to request new equipment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circumstances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Repairs/uplifts of equipment</a:t>
                      </a:r>
                    </a:p>
                    <a:p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 Management</a:t>
                      </a:r>
                      <a:endParaRPr lang="en-GB" sz="12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Referrals to request help around the home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Restarting care packages after hospital discharges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Referrals for respite care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Customers reporting carer has not attended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circumstances</a:t>
                      </a:r>
                    </a:p>
                    <a:p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Telecare</a:t>
                      </a:r>
                      <a:endParaRPr lang="en-GB" sz="12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Referrals for telecare equipment and community alarms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Repair/uplift of equipment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in circumstances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Billing Enquiries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 up queries for all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 for council tax, housing rent, invoices, waste items (where applicable) and business rates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 can be made online, by telephone using the Automated Payments Line or via an Advisor, as well as in Service Points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 can only be made using credit/debit cards – no cash/cheque payments accepted</a:t>
                      </a:r>
                      <a:endParaRPr lang="en-GB" sz="12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 of evidence required for benefit/ crisis grant applications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 of identification and immigration checks for personal/taxi licence applications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Validation of identification for newly appointed Council employees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Validation of evidence for National Entitlement Card and Blue Badge applications</a:t>
                      </a:r>
                      <a:endParaRPr lang="en-GB" sz="12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 crisis grants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 various forms to customers e.g. Housing tenancy forms, licensing forms, benefits forms where no online access etc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customers to complete online forms in Service Points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Issue Green Dog Walker items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Issue </a:t>
                      </a:r>
                      <a:r>
                        <a:rPr lang="en-GB" sz="1200" kern="12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Waste recycling items</a:t>
                      </a:r>
                      <a:endParaRPr lang="en-GB" sz="12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3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91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C992419-14B8-45B0-A588-7C63668098DB}"/>
              </a:ext>
            </a:extLst>
          </p:cNvPr>
          <p:cNvSpPr/>
          <p:nvPr/>
        </p:nvSpPr>
        <p:spPr>
          <a:xfrm>
            <a:off x="4019725" y="520116"/>
            <a:ext cx="4152550" cy="62917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002060"/>
                </a:solidFill>
              </a:rPr>
              <a:t>Feedback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D8FB9811-E66B-4748-9BC6-8CF3B3FB0E91}"/>
              </a:ext>
            </a:extLst>
          </p:cNvPr>
          <p:cNvSpPr/>
          <p:nvPr/>
        </p:nvSpPr>
        <p:spPr>
          <a:xfrm>
            <a:off x="2501318" y="1321265"/>
            <a:ext cx="7189364" cy="629175"/>
          </a:xfrm>
          <a:prstGeom prst="flowChartAlternateProcess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The Feedback Team are an impartial team whose main role is to administer the Complaints Handling Procedure for Aberdeenshire Council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DA2137AC-BD58-4632-BB7F-C5644FC88CF9}"/>
              </a:ext>
            </a:extLst>
          </p:cNvPr>
          <p:cNvSpPr/>
          <p:nvPr/>
        </p:nvSpPr>
        <p:spPr>
          <a:xfrm>
            <a:off x="218114" y="2382473"/>
            <a:ext cx="2818701" cy="1635854"/>
          </a:xfrm>
          <a:prstGeom prst="homePlat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Feedback – in the form of compliments, comments and complaints – is recorded through our ‘Have Your Say’ process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8F5196D-16B8-43BF-8C54-7E7CD9DA7F34}"/>
              </a:ext>
            </a:extLst>
          </p:cNvPr>
          <p:cNvSpPr/>
          <p:nvPr/>
        </p:nvSpPr>
        <p:spPr>
          <a:xfrm>
            <a:off x="3201798" y="2382473"/>
            <a:ext cx="2818701" cy="1635854"/>
          </a:xfrm>
          <a:prstGeom prst="homePlat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The team will acknowledge receipt of complaints and ensure services respond in a consistent and timely manner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9029C17F-AC0E-455C-8C6F-3306568A197C}"/>
              </a:ext>
            </a:extLst>
          </p:cNvPr>
          <p:cNvSpPr/>
          <p:nvPr/>
        </p:nvSpPr>
        <p:spPr>
          <a:xfrm>
            <a:off x="6185482" y="2382473"/>
            <a:ext cx="2818701" cy="1635854"/>
          </a:xfrm>
          <a:prstGeom prst="homePlat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002060"/>
                </a:solidFill>
              </a:rPr>
              <a:t>They provide training and advice to services and investigating officers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E8EE1DD9-4F69-49F9-A7AF-C1FD5EA3172F}"/>
              </a:ext>
            </a:extLst>
          </p:cNvPr>
          <p:cNvSpPr/>
          <p:nvPr/>
        </p:nvSpPr>
        <p:spPr>
          <a:xfrm>
            <a:off x="9169166" y="2382473"/>
            <a:ext cx="2818701" cy="1635854"/>
          </a:xfrm>
          <a:prstGeom prst="homePlat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002060"/>
                </a:solidFill>
                <a:hlinkClick r:id="rId2"/>
              </a:rPr>
              <a:t>The Scottish Public Services Ombudsman (SPSO)</a:t>
            </a:r>
            <a:r>
              <a:rPr lang="en-GB" sz="1400" b="1" dirty="0">
                <a:solidFill>
                  <a:srgbClr val="002060"/>
                </a:solidFill>
              </a:rPr>
              <a:t> is the final stage for complaints regarding public services, their service is free and confidential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4BE11BE2-289E-4826-B87E-EFAB56AF9B81}"/>
              </a:ext>
            </a:extLst>
          </p:cNvPr>
          <p:cNvSpPr/>
          <p:nvPr/>
        </p:nvSpPr>
        <p:spPr>
          <a:xfrm>
            <a:off x="2370589" y="5767433"/>
            <a:ext cx="7450821" cy="432032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2060"/>
                </a:solidFill>
                <a:hlinkClick r:id="rId3"/>
              </a:rPr>
              <a:t>Full guidance on our complaints process and our Have Your Say online form is available here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46F3BAE-FF51-4647-9656-2268A453BDED}"/>
              </a:ext>
            </a:extLst>
          </p:cNvPr>
          <p:cNvSpPr/>
          <p:nvPr/>
        </p:nvSpPr>
        <p:spPr>
          <a:xfrm>
            <a:off x="3488422" y="4450360"/>
            <a:ext cx="5215155" cy="994095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rgbClr val="002060"/>
                </a:solidFill>
              </a:rPr>
              <a:t>		</a:t>
            </a:r>
            <a:r>
              <a:rPr lang="en-GB" sz="1600" b="1" u="sng" dirty="0">
                <a:solidFill>
                  <a:srgbClr val="002060"/>
                </a:solidFill>
              </a:rPr>
              <a:t>If You Need Us</a:t>
            </a:r>
            <a:br>
              <a:rPr lang="en-GB" sz="1600" b="1" u="sng" dirty="0">
                <a:solidFill>
                  <a:srgbClr val="002060"/>
                </a:solidFill>
              </a:rPr>
            </a:br>
            <a:r>
              <a:rPr lang="en-GB" sz="1400" b="1" dirty="0">
                <a:solidFill>
                  <a:srgbClr val="002060"/>
                </a:solidFill>
              </a:rPr>
              <a:t>Phone</a:t>
            </a:r>
            <a:r>
              <a:rPr lang="en-GB" sz="1400" dirty="0">
                <a:solidFill>
                  <a:srgbClr val="002060"/>
                </a:solidFill>
              </a:rPr>
              <a:t>: 01224 001846</a:t>
            </a:r>
          </a:p>
          <a:p>
            <a:r>
              <a:rPr lang="en-GB" sz="1400" b="1" dirty="0">
                <a:solidFill>
                  <a:srgbClr val="002060"/>
                </a:solidFill>
              </a:rPr>
              <a:t>Email</a:t>
            </a:r>
            <a:r>
              <a:rPr lang="en-GB" sz="1400" dirty="0">
                <a:solidFill>
                  <a:srgbClr val="002060"/>
                </a:solidFill>
              </a:rPr>
              <a:t>: </a:t>
            </a:r>
            <a:r>
              <a:rPr lang="en-GB" sz="1400" dirty="0">
                <a:solidFill>
                  <a:srgbClr val="002060"/>
                </a:solidFill>
                <a:hlinkClick r:id="rId4"/>
              </a:rPr>
              <a:t>feedback.team@aberdeenshire.gov.uk</a:t>
            </a:r>
            <a:r>
              <a:rPr lang="en-GB" sz="14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468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F0A9804CF4C64BBB6C6DAD3224C9AD" ma:contentTypeVersion="15" ma:contentTypeDescription="Create a new document." ma:contentTypeScope="" ma:versionID="f4ca6013ecf9668f5b41bb8cc65fcb64">
  <xsd:schema xmlns:xsd="http://www.w3.org/2001/XMLSchema" xmlns:xs="http://www.w3.org/2001/XMLSchema" xmlns:p="http://schemas.microsoft.com/office/2006/metadata/properties" xmlns:ns1="http://schemas.microsoft.com/sharepoint/v3" xmlns:ns3="47ff4ffa-0fea-4df9-9909-61f1edd6783c" xmlns:ns4="c81ddb9a-bf3e-41c5-a986-fc3fa88e3c44" targetNamespace="http://schemas.microsoft.com/office/2006/metadata/properties" ma:root="true" ma:fieldsID="4e4e26e230cbf2ed0bdc4de5caa23578" ns1:_="" ns3:_="" ns4:_="">
    <xsd:import namespace="http://schemas.microsoft.com/sharepoint/v3"/>
    <xsd:import namespace="47ff4ffa-0fea-4df9-9909-61f1edd6783c"/>
    <xsd:import namespace="c81ddb9a-bf3e-41c5-a986-fc3fa88e3c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f4ffa-0fea-4df9-9909-61f1edd678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ddb9a-bf3e-41c5-a986-fc3fa88e3c4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6D02AC2-8AD3-4F81-95CA-41E4D5E637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7ff4ffa-0fea-4df9-9909-61f1edd6783c"/>
    <ds:schemaRef ds:uri="c81ddb9a-bf3e-41c5-a986-fc3fa88e3c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860A78-1084-4BC6-91D0-F36F4AB81C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B044A9-0196-4E0B-A8B9-C5B7741C4A52}">
  <ds:schemaRefs>
    <ds:schemaRef ds:uri="http://purl.org/dc/elements/1.1/"/>
    <ds:schemaRef ds:uri="http://schemas.microsoft.com/office/2006/metadata/properties"/>
    <ds:schemaRef ds:uri="47ff4ffa-0fea-4df9-9909-61f1edd6783c"/>
    <ds:schemaRef ds:uri="http://schemas.microsoft.com/sharepoint/v3"/>
    <ds:schemaRef ds:uri="http://purl.org/dc/terms/"/>
    <ds:schemaRef ds:uri="c81ddb9a-bf3e-41c5-a986-fc3fa88e3c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728</Words>
  <Application>Microsoft Office PowerPoint</Application>
  <PresentationFormat>Widescreen</PresentationFormat>
  <Paragraphs>115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Leslie</dc:creator>
  <cp:lastModifiedBy>Michelle Milne</cp:lastModifiedBy>
  <cp:revision>2</cp:revision>
  <dcterms:created xsi:type="dcterms:W3CDTF">2022-04-07T14:10:57Z</dcterms:created>
  <dcterms:modified xsi:type="dcterms:W3CDTF">2022-04-08T10:03:28Z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0x01010014F0A9804CF4C64BBB6C6DAD3224C9AD</vt:lpwstr>
  </property>
</Properties>
</file>